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03" r:id="rId5"/>
  </p:sldMasterIdLst>
  <p:notesMasterIdLst>
    <p:notesMasterId r:id="rId15"/>
  </p:notesMasterIdLst>
  <p:sldIdLst>
    <p:sldId id="288" r:id="rId6"/>
    <p:sldId id="289" r:id="rId7"/>
    <p:sldId id="290" r:id="rId8"/>
    <p:sldId id="291" r:id="rId9"/>
    <p:sldId id="292" r:id="rId10"/>
    <p:sldId id="293" r:id="rId11"/>
    <p:sldId id="294" r:id="rId12"/>
    <p:sldId id="295"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789DA-7349-4F6E-B28D-B81AA637802C}" v="10" dt="2020-01-02T20:23:25.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82" autoAdjust="0"/>
    <p:restoredTop sz="76567" autoAdjust="0"/>
  </p:normalViewPr>
  <p:slideViewPr>
    <p:cSldViewPr snapToGrid="0">
      <p:cViewPr varScale="1">
        <p:scale>
          <a:sx n="55" d="100"/>
          <a:sy n="55" d="100"/>
        </p:scale>
        <p:origin x="40" y="60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ska, Jamie N" userId="3967c25d-9717-42ce-8b53-dafb03275617" providerId="ADAL" clId="{4A5789DA-7349-4F6E-B28D-B81AA637802C}"/>
    <pc:docChg chg="custSel modSld">
      <pc:chgData name="Mikeska, Jamie N" userId="3967c25d-9717-42ce-8b53-dafb03275617" providerId="ADAL" clId="{4A5789DA-7349-4F6E-B28D-B81AA637802C}" dt="2020-01-02T20:23:25.976" v="9" actId="478"/>
      <pc:docMkLst>
        <pc:docMk/>
      </pc:docMkLst>
      <pc:sldChg chg="modSp">
        <pc:chgData name="Mikeska, Jamie N" userId="3967c25d-9717-42ce-8b53-dafb03275617" providerId="ADAL" clId="{4A5789DA-7349-4F6E-B28D-B81AA637802C}" dt="2020-01-02T20:16:53.160" v="5" actId="1035"/>
        <pc:sldMkLst>
          <pc:docMk/>
          <pc:sldMk cId="2476203125" sldId="291"/>
        </pc:sldMkLst>
        <pc:spChg chg="mod">
          <ac:chgData name="Mikeska, Jamie N" userId="3967c25d-9717-42ce-8b53-dafb03275617" providerId="ADAL" clId="{4A5789DA-7349-4F6E-B28D-B81AA637802C}" dt="2020-01-02T20:16:53.160" v="5" actId="1035"/>
          <ac:spMkLst>
            <pc:docMk/>
            <pc:sldMk cId="2476203125" sldId="291"/>
            <ac:spMk id="3" creationId="{00000000-0000-0000-0000-000000000000}"/>
          </ac:spMkLst>
        </pc:spChg>
      </pc:sldChg>
      <pc:sldChg chg="delSp modSp">
        <pc:chgData name="Mikeska, Jamie N" userId="3967c25d-9717-42ce-8b53-dafb03275617" providerId="ADAL" clId="{4A5789DA-7349-4F6E-B28D-B81AA637802C}" dt="2020-01-02T20:23:25.976" v="9" actId="478"/>
        <pc:sldMkLst>
          <pc:docMk/>
          <pc:sldMk cId="1342832582" sldId="292"/>
        </pc:sldMkLst>
        <pc:spChg chg="mod">
          <ac:chgData name="Mikeska, Jamie N" userId="3967c25d-9717-42ce-8b53-dafb03275617" providerId="ADAL" clId="{4A5789DA-7349-4F6E-B28D-B81AA637802C}" dt="2020-01-02T20:16:07.086" v="0" actId="1076"/>
          <ac:spMkLst>
            <pc:docMk/>
            <pc:sldMk cId="1342832582" sldId="292"/>
            <ac:spMk id="22" creationId="{00000000-0000-0000-0000-000000000000}"/>
          </ac:spMkLst>
        </pc:spChg>
        <pc:grpChg chg="mod">
          <ac:chgData name="Mikeska, Jamie N" userId="3967c25d-9717-42ce-8b53-dafb03275617" providerId="ADAL" clId="{4A5789DA-7349-4F6E-B28D-B81AA637802C}" dt="2020-01-02T20:16:59.457" v="6" actId="1076"/>
          <ac:grpSpMkLst>
            <pc:docMk/>
            <pc:sldMk cId="1342832582" sldId="292"/>
            <ac:grpSpMk id="3" creationId="{C82180AF-CFA2-4401-80BC-0F2C372CF276}"/>
          </ac:grpSpMkLst>
        </pc:grpChg>
        <pc:picChg chg="del">
          <ac:chgData name="Mikeska, Jamie N" userId="3967c25d-9717-42ce-8b53-dafb03275617" providerId="ADAL" clId="{4A5789DA-7349-4F6E-B28D-B81AA637802C}" dt="2020-01-02T20:23:21.847" v="8" actId="478"/>
          <ac:picMkLst>
            <pc:docMk/>
            <pc:sldMk cId="1342832582" sldId="292"/>
            <ac:picMk id="31" creationId="{00000000-0000-0000-0000-000000000000}"/>
          </ac:picMkLst>
        </pc:picChg>
        <pc:picChg chg="del">
          <ac:chgData name="Mikeska, Jamie N" userId="3967c25d-9717-42ce-8b53-dafb03275617" providerId="ADAL" clId="{4A5789DA-7349-4F6E-B28D-B81AA637802C}" dt="2020-01-02T20:23:25.976" v="9" actId="478"/>
          <ac:picMkLst>
            <pc:docMk/>
            <pc:sldMk cId="1342832582" sldId="292"/>
            <ac:picMk id="36" creationId="{00000000-0000-0000-0000-000000000000}"/>
          </ac:picMkLst>
        </pc:picChg>
      </pc:sldChg>
      <pc:sldChg chg="modSp">
        <pc:chgData name="Mikeska, Jamie N" userId="3967c25d-9717-42ce-8b53-dafb03275617" providerId="ADAL" clId="{4A5789DA-7349-4F6E-B28D-B81AA637802C}" dt="2020-01-02T20:17:30.506" v="7" actId="255"/>
        <pc:sldMkLst>
          <pc:docMk/>
          <pc:sldMk cId="3604676836" sldId="295"/>
        </pc:sldMkLst>
        <pc:spChg chg="mod">
          <ac:chgData name="Mikeska, Jamie N" userId="3967c25d-9717-42ce-8b53-dafb03275617" providerId="ADAL" clId="{4A5789DA-7349-4F6E-B28D-B81AA637802C}" dt="2020-01-02T20:17:30.506" v="7" actId="255"/>
          <ac:spMkLst>
            <pc:docMk/>
            <pc:sldMk cId="3604676836" sldId="29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532A4-D563-4F58-BD78-36564D1F9AD6}" type="datetimeFigureOut">
              <a:rPr lang="en-US" smtClean="0"/>
              <a:t>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0D77-D6AA-4926-B7A6-59E8F709B053}" type="slidenum">
              <a:rPr lang="en-US" smtClean="0"/>
              <a:t>‹#›</a:t>
            </a:fld>
            <a:endParaRPr lang="en-US"/>
          </a:p>
        </p:txBody>
      </p:sp>
    </p:spTree>
    <p:extLst>
      <p:ext uri="{BB962C8B-B14F-4D97-AF65-F5344CB8AC3E}">
        <p14:creationId xmlns:p14="http://schemas.microsoft.com/office/powerpoint/2010/main" val="81507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D73BB95-18FC-4532-A54B-9530BB3112F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3364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D73BB95-18FC-4532-A54B-9530BB3112F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1585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3BB95-18FC-4532-A54B-9530BB3112F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9936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3BB95-18FC-4532-A54B-9530BB3112F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5421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40487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3BB95-18FC-4532-A54B-9530BB3112F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4178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3BB95-18FC-4532-A54B-9530BB3112F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7398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3BB95-18FC-4532-A54B-9530BB3112F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81063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1EFFC-F58B-4B9A-8CC1-EAE726AFD59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37382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53190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2C5464C-C766-49F6-BB00-2B2D6E900709}" type="datetimeFigureOut">
              <a:rPr lang="en-US" smtClean="0">
                <a:solidFill>
                  <a:prstClr val="black">
                    <a:tint val="75000"/>
                  </a:prstClr>
                </a:solidFill>
              </a:rPr>
              <a:pPr/>
              <a:t>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5D2E7-8B69-40A0-A006-5AD28EA31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229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432348"/>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25E50-A74D-45F5-A560-317298E485B1}" type="datetime1">
              <a:rPr lang="en-US" smtClean="0">
                <a:solidFill>
                  <a:prstClr val="black">
                    <a:tint val="75000"/>
                  </a:prstClr>
                </a:solidFill>
              </a:rPr>
              <a:pPr/>
              <a:t>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7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07403-3664-46CA-8518-2441F1FAEF3A}" type="datetime1">
              <a:rPr lang="en-US" smtClean="0">
                <a:solidFill>
                  <a:prstClr val="black">
                    <a:tint val="75000"/>
                  </a:prstClr>
                </a:solidFill>
              </a:rPr>
              <a:pPr/>
              <a:t>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2049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D7FE42-9A59-431D-955D-9C340CD1699A}" type="datetime1">
              <a:rPr lang="en-US" smtClean="0">
                <a:solidFill>
                  <a:prstClr val="black">
                    <a:tint val="75000"/>
                  </a:prstClr>
                </a:solidFill>
              </a:rPr>
              <a:pPr/>
              <a:t>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896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E8522B-165D-4E7F-962B-1B476E32FC6E}" type="datetime1">
              <a:rPr lang="en-US" smtClean="0">
                <a:solidFill>
                  <a:prstClr val="black">
                    <a:tint val="75000"/>
                  </a:prstClr>
                </a:solidFill>
              </a:rPr>
              <a:pPr/>
              <a:t>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247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012EC6-D456-434C-B0C7-04A1B8A7B6C9}" type="datetime1">
              <a:rPr lang="en-US" smtClean="0">
                <a:solidFill>
                  <a:prstClr val="black">
                    <a:tint val="75000"/>
                  </a:prstClr>
                </a:solidFill>
              </a:rPr>
              <a:pPr/>
              <a:t>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6150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3FBAD-9721-4EA9-BC9C-6B9BC9A136DA}" type="datetime1">
              <a:rPr lang="en-US" smtClean="0">
                <a:solidFill>
                  <a:prstClr val="black">
                    <a:tint val="75000"/>
                  </a:prstClr>
                </a:solidFill>
              </a:rPr>
              <a:pPr/>
              <a:t>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3219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6C2971-F24B-45CE-9EAE-CBA97F04426A}" type="datetime1">
              <a:rPr lang="en-US" smtClean="0">
                <a:solidFill>
                  <a:prstClr val="black">
                    <a:tint val="75000"/>
                  </a:prstClr>
                </a:solidFill>
              </a:rPr>
              <a:pPr/>
              <a:t>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1080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21816D-2FF6-4F2A-B41A-D173DC6636D0}" type="datetime1">
              <a:rPr lang="en-US" smtClean="0">
                <a:solidFill>
                  <a:prstClr val="black">
                    <a:tint val="75000"/>
                  </a:prstClr>
                </a:solidFill>
              </a:rPr>
              <a:pPr/>
              <a:t>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54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25E50-A74D-45F5-A560-317298E485B1}" type="datetime1">
              <a:rPr lang="en-US" smtClean="0">
                <a:solidFill>
                  <a:prstClr val="black">
                    <a:tint val="75000"/>
                  </a:prstClr>
                </a:solidFill>
              </a:rPr>
              <a:pPr/>
              <a:t>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9800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2C5464C-C766-49F6-BB00-2B2D6E900709}" type="datetimeFigureOut">
              <a:rPr lang="en-US" smtClean="0">
                <a:solidFill>
                  <a:prstClr val="black">
                    <a:tint val="75000"/>
                  </a:prstClr>
                </a:solidFill>
              </a:rPr>
              <a:pPr/>
              <a:t>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5D2E7-8B69-40A0-A006-5AD28EA31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21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07403-3664-46CA-8518-2441F1FAEF3A}" type="datetime1">
              <a:rPr lang="en-US" smtClean="0">
                <a:solidFill>
                  <a:prstClr val="black">
                    <a:tint val="75000"/>
                  </a:prstClr>
                </a:solidFill>
              </a:rPr>
              <a:pPr/>
              <a:t>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31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D7FE42-9A59-431D-955D-9C340CD1699A}" type="datetime1">
              <a:rPr lang="en-US" smtClean="0">
                <a:solidFill>
                  <a:prstClr val="black">
                    <a:tint val="75000"/>
                  </a:prstClr>
                </a:solidFill>
              </a:rPr>
              <a:pPr/>
              <a:t>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633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E8522B-165D-4E7F-962B-1B476E32FC6E}" type="datetime1">
              <a:rPr lang="en-US" smtClean="0">
                <a:solidFill>
                  <a:prstClr val="black">
                    <a:tint val="75000"/>
                  </a:prstClr>
                </a:solidFill>
              </a:rPr>
              <a:pPr/>
              <a:t>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012EC6-D456-434C-B0C7-04A1B8A7B6C9}" type="datetime1">
              <a:rPr lang="en-US" smtClean="0">
                <a:solidFill>
                  <a:prstClr val="black">
                    <a:tint val="75000"/>
                  </a:prstClr>
                </a:solidFill>
              </a:rPr>
              <a:pPr/>
              <a:t>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393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3FBAD-9721-4EA9-BC9C-6B9BC9A136DA}" type="datetime1">
              <a:rPr lang="en-US" smtClean="0">
                <a:solidFill>
                  <a:prstClr val="black">
                    <a:tint val="75000"/>
                  </a:prstClr>
                </a:solidFill>
              </a:rPr>
              <a:pPr/>
              <a:t>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739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6C2971-F24B-45CE-9EAE-CBA97F04426A}" type="datetime1">
              <a:rPr lang="en-US" smtClean="0">
                <a:solidFill>
                  <a:prstClr val="black">
                    <a:tint val="75000"/>
                  </a:prstClr>
                </a:solidFill>
              </a:rPr>
              <a:pPr/>
              <a:t>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615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21816D-2FF6-4F2A-B41A-D173DC6636D0}" type="datetime1">
              <a:rPr lang="en-US" smtClean="0">
                <a:solidFill>
                  <a:prstClr val="black">
                    <a:tint val="75000"/>
                  </a:prstClr>
                </a:solidFill>
              </a:rPr>
              <a:pPr/>
              <a:t>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62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599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32047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1627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229E3-9C49-4E75-B71A-49FFD8AC8672}" type="datetime1">
              <a:rPr lang="en-US" smtClean="0">
                <a:solidFill>
                  <a:prstClr val="black">
                    <a:tint val="75000"/>
                  </a:prstClr>
                </a:solidFill>
              </a:rPr>
              <a:pPr/>
              <a:t>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16271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1627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72440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ftr="0" dt="0"/>
  <p:txStyles>
    <p:title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599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32047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1627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229E3-9C49-4E75-B71A-49FFD8AC8672}" type="datetime1">
              <a:rPr lang="en-US" smtClean="0">
                <a:solidFill>
                  <a:prstClr val="black">
                    <a:tint val="75000"/>
                  </a:prstClr>
                </a:solidFill>
              </a:rPr>
              <a:pPr/>
              <a:t>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16271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1627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4E17D-022A-4250-B098-DA3710EB4E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358026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hdr="0" ftr="0" dt="0"/>
  <p:txStyles>
    <p:title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6875" y="1214438"/>
            <a:ext cx="8801100" cy="1885951"/>
          </a:xfrm>
        </p:spPr>
        <p:txBody>
          <a:bodyPr>
            <a:noAutofit/>
          </a:bodyPr>
          <a:lstStyle/>
          <a:p>
            <a:r>
              <a:rPr lang="en-US" sz="2800" b="1" dirty="0"/>
              <a:t>Developing Elementary Teachers’ Ability to Facilitate Discussions in Science and Mathematics Via Simulated Classroom Environment (Go Discuss)</a:t>
            </a:r>
            <a:endParaRPr lang="en-US" sz="2800" dirty="0"/>
          </a:p>
        </p:txBody>
      </p:sp>
      <p:sp>
        <p:nvSpPr>
          <p:cNvPr id="3" name="Subtitle 2"/>
          <p:cNvSpPr>
            <a:spLocks noGrp="1"/>
          </p:cNvSpPr>
          <p:nvPr>
            <p:ph type="subTitle" idx="1"/>
          </p:nvPr>
        </p:nvSpPr>
        <p:spPr>
          <a:xfrm>
            <a:off x="2667000" y="3602038"/>
            <a:ext cx="6858000" cy="1655762"/>
          </a:xfrm>
        </p:spPr>
        <p:txBody>
          <a:bodyPr>
            <a:normAutofit/>
          </a:bodyPr>
          <a:lstStyle/>
          <a:p>
            <a:r>
              <a:rPr lang="en-US" dirty="0"/>
              <a:t>Project Leads: Jamie Mikeska, Heather Howell (Educational Testing Service), Carrie Straub (Mursion)</a:t>
            </a:r>
          </a:p>
          <a:p>
            <a:endParaRPr lang="en-US" dirty="0"/>
          </a:p>
          <a:p>
            <a:r>
              <a:rPr lang="en-US" sz="1600" i="1" dirty="0"/>
              <a:t>Presented at The Simulations in Teacher Education Conference In Louisville KY, February 2019</a:t>
            </a:r>
          </a:p>
        </p:txBody>
      </p:sp>
    </p:spTree>
    <p:extLst>
      <p:ext uri="{BB962C8B-B14F-4D97-AF65-F5344CB8AC3E}">
        <p14:creationId xmlns:p14="http://schemas.microsoft.com/office/powerpoint/2010/main" val="183181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1225" y="378209"/>
            <a:ext cx="7886700" cy="848512"/>
          </a:xfrm>
        </p:spPr>
        <p:txBody>
          <a:bodyPr>
            <a:normAutofit/>
          </a:bodyPr>
          <a:lstStyle/>
          <a:p>
            <a:pPr>
              <a:lnSpc>
                <a:spcPct val="100000"/>
              </a:lnSpc>
            </a:pPr>
            <a:r>
              <a:rPr lang="en-US" sz="3600" dirty="0"/>
              <a:t>Overview of the Project</a:t>
            </a:r>
          </a:p>
        </p:txBody>
      </p:sp>
      <p:sp>
        <p:nvSpPr>
          <p:cNvPr id="3" name="Content Placeholder 2"/>
          <p:cNvSpPr>
            <a:spLocks noGrp="1"/>
          </p:cNvSpPr>
          <p:nvPr>
            <p:ph idx="1"/>
          </p:nvPr>
        </p:nvSpPr>
        <p:spPr>
          <a:xfrm>
            <a:off x="2152650" y="1420106"/>
            <a:ext cx="7886700" cy="4351338"/>
          </a:xfrm>
        </p:spPr>
        <p:txBody>
          <a:bodyPr>
            <a:noAutofit/>
          </a:bodyPr>
          <a:lstStyle/>
          <a:p>
            <a:pPr>
              <a:lnSpc>
                <a:spcPct val="100000"/>
              </a:lnSpc>
            </a:pPr>
            <a:r>
              <a:rPr lang="en-US" sz="2400" dirty="0"/>
              <a:t>4 year research and development grant funded under the NSF DRK-12 program (Grant No. 1621344)</a:t>
            </a:r>
          </a:p>
          <a:p>
            <a:pPr>
              <a:lnSpc>
                <a:spcPct val="100000"/>
              </a:lnSpc>
            </a:pPr>
            <a:r>
              <a:rPr lang="en-US" sz="2400" dirty="0"/>
              <a:t>Development and piloting of performance tasks to support pre-service teacher (PST) learning of how to facilitate small-group discussions</a:t>
            </a:r>
          </a:p>
          <a:p>
            <a:pPr>
              <a:lnSpc>
                <a:spcPct val="100000"/>
              </a:lnSpc>
            </a:pPr>
            <a:r>
              <a:rPr lang="en-US" sz="2400" dirty="0"/>
              <a:t>Research focused on</a:t>
            </a:r>
          </a:p>
          <a:p>
            <a:pPr lvl="1">
              <a:lnSpc>
                <a:spcPct val="100000"/>
              </a:lnSpc>
            </a:pPr>
            <a:r>
              <a:rPr lang="en-US" sz="2000" dirty="0"/>
              <a:t>Teacher educator use of such tools in methods courses</a:t>
            </a:r>
          </a:p>
          <a:p>
            <a:pPr lvl="1">
              <a:lnSpc>
                <a:spcPct val="100000"/>
              </a:lnSpc>
            </a:pPr>
            <a:r>
              <a:rPr lang="en-US" sz="2000" dirty="0"/>
              <a:t>Measuring and understanding PST improvement over time with respect to the target teaching practice</a:t>
            </a:r>
          </a:p>
          <a:p>
            <a:pPr lvl="1">
              <a:lnSpc>
                <a:spcPct val="100000"/>
              </a:lnSpc>
            </a:pPr>
            <a:r>
              <a:rPr lang="en-US" sz="2000" dirty="0"/>
              <a:t>Collecting evidence of task validity for formative use</a:t>
            </a:r>
          </a:p>
        </p:txBody>
      </p:sp>
      <p:sp>
        <p:nvSpPr>
          <p:cNvPr id="4" name="Slide Number Placeholder 3"/>
          <p:cNvSpPr>
            <a:spLocks noGrp="1"/>
          </p:cNvSpPr>
          <p:nvPr>
            <p:ph type="sldNum" sz="quarter" idx="12"/>
          </p:nvPr>
        </p:nvSpPr>
        <p:spPr>
          <a:xfrm>
            <a:off x="11029950" y="6162712"/>
            <a:ext cx="323850" cy="426208"/>
          </a:xfrm>
        </p:spPr>
        <p:txBody>
          <a:bodyPr/>
          <a:lstStyle/>
          <a:p>
            <a:fld id="{86F4E17D-022A-4250-B098-DA3710EB4E9F}" type="slidenum">
              <a:rPr lang="en-US" smtClean="0">
                <a:solidFill>
                  <a:prstClr val="black">
                    <a:tint val="75000"/>
                  </a:prstClr>
                </a:solidFill>
              </a:rPr>
              <a:pPr/>
              <a:t>2</a:t>
            </a:fld>
            <a:endParaRPr lang="en-US" dirty="0">
              <a:solidFill>
                <a:prstClr val="black">
                  <a:tint val="75000"/>
                </a:prstClr>
              </a:solidFill>
            </a:endParaRPr>
          </a:p>
        </p:txBody>
      </p:sp>
      <p:sp>
        <p:nvSpPr>
          <p:cNvPr id="5" name="Content Placeholder 2">
            <a:extLst>
              <a:ext uri="{FF2B5EF4-FFF2-40B4-BE49-F238E27FC236}">
                <a16:creationId xmlns:a16="http://schemas.microsoft.com/office/drawing/2014/main" id="{616B84F1-B0F4-433E-AFF7-A2827E7465DE}"/>
              </a:ext>
            </a:extLst>
          </p:cNvPr>
          <p:cNvSpPr txBox="1">
            <a:spLocks/>
          </p:cNvSpPr>
          <p:nvPr/>
        </p:nvSpPr>
        <p:spPr>
          <a:xfrm>
            <a:off x="362967" y="6588920"/>
            <a:ext cx="11523216" cy="269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510" dirty="0">
                <a:solidFill>
                  <a:schemeClr val="bg2">
                    <a:lumMod val="50000"/>
                  </a:schemeClr>
                </a:solidFill>
              </a:rPr>
              <a:t>Copyright C 2016 by Educational Testing Service. All rights reserved ETS, the ETS logo and MEASURING THE POWER OF LEARNING are registered trademarks of Educational Testing Service (ETS). All other trademarks are property of their respective owners. 36085</a:t>
            </a:r>
          </a:p>
        </p:txBody>
      </p:sp>
    </p:spTree>
    <p:extLst>
      <p:ext uri="{BB962C8B-B14F-4D97-AF65-F5344CB8AC3E}">
        <p14:creationId xmlns:p14="http://schemas.microsoft.com/office/powerpoint/2010/main" val="13464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1225" y="378209"/>
            <a:ext cx="7886700" cy="848512"/>
          </a:xfrm>
        </p:spPr>
        <p:txBody>
          <a:bodyPr>
            <a:normAutofit/>
          </a:bodyPr>
          <a:lstStyle/>
          <a:p>
            <a:pPr>
              <a:lnSpc>
                <a:spcPct val="100000"/>
              </a:lnSpc>
            </a:pPr>
            <a:r>
              <a:rPr lang="en-US" sz="3600" dirty="0"/>
              <a:t>Situating the work</a:t>
            </a:r>
          </a:p>
        </p:txBody>
      </p:sp>
      <p:sp>
        <p:nvSpPr>
          <p:cNvPr id="3" name="Content Placeholder 2"/>
          <p:cNvSpPr>
            <a:spLocks noGrp="1"/>
          </p:cNvSpPr>
          <p:nvPr>
            <p:ph idx="1"/>
          </p:nvPr>
        </p:nvSpPr>
        <p:spPr>
          <a:xfrm>
            <a:off x="1915886" y="1212980"/>
            <a:ext cx="8123464" cy="5225142"/>
          </a:xfrm>
        </p:spPr>
        <p:txBody>
          <a:bodyPr vert="horz" lIns="91440" tIns="45720" rIns="91440" bIns="45720" rtlCol="0" anchor="t">
            <a:noAutofit/>
          </a:bodyPr>
          <a:lstStyle/>
          <a:p>
            <a:pPr>
              <a:lnSpc>
                <a:spcPct val="100000"/>
              </a:lnSpc>
            </a:pPr>
            <a:r>
              <a:rPr lang="en-US" sz="1800" b="1" dirty="0"/>
              <a:t>Theoretical Framework: </a:t>
            </a:r>
            <a:r>
              <a:rPr lang="en-US" sz="1800" dirty="0"/>
              <a:t>Grossman</a:t>
            </a:r>
            <a:endParaRPr lang="en-US" sz="1800" i="1" dirty="0"/>
          </a:p>
          <a:p>
            <a:pPr>
              <a:lnSpc>
                <a:spcPct val="100000"/>
              </a:lnSpc>
            </a:pPr>
            <a:r>
              <a:rPr lang="en-US" sz="1800" b="1" dirty="0">
                <a:latin typeface="Verdana"/>
                <a:ea typeface="Verdana"/>
              </a:rPr>
              <a:t>Teaching Practice: </a:t>
            </a:r>
            <a:r>
              <a:rPr lang="en-US" sz="1800" dirty="0">
                <a:latin typeface="Verdana"/>
                <a:ea typeface="Verdana"/>
              </a:rPr>
              <a:t>Content-intensive argumentation-focused group discussions (Rationales: important, difficult, rare </a:t>
            </a:r>
            <a:endParaRPr lang="en-US" sz="1800" dirty="0"/>
          </a:p>
          <a:p>
            <a:pPr>
              <a:lnSpc>
                <a:spcPct val="100000"/>
              </a:lnSpc>
            </a:pPr>
            <a:r>
              <a:rPr lang="en-US" sz="1800" b="1" dirty="0"/>
              <a:t>Keywords: </a:t>
            </a:r>
            <a:r>
              <a:rPr lang="en-US" sz="1800" dirty="0"/>
              <a:t>Science &amp; Mathematics Education, Pre-Service Teacher (PST) Preparation, Digitally-Mediated (Mursion), Formative Assessment</a:t>
            </a:r>
          </a:p>
          <a:p>
            <a:pPr>
              <a:lnSpc>
                <a:spcPct val="100000"/>
              </a:lnSpc>
            </a:pPr>
            <a:r>
              <a:rPr lang="en-US" sz="1800" b="1" dirty="0"/>
              <a:t>Simulator use: </a:t>
            </a:r>
            <a:r>
              <a:rPr lang="en-US" sz="1800" dirty="0"/>
              <a:t>20 minute individually taught lesson outside of class; five 5</a:t>
            </a:r>
            <a:r>
              <a:rPr lang="en-US" sz="1800" baseline="30000" dirty="0"/>
              <a:t>th</a:t>
            </a:r>
            <a:r>
              <a:rPr lang="en-US" sz="1800" dirty="0"/>
              <a:t> grade students, lesson focus provided in advance</a:t>
            </a:r>
          </a:p>
          <a:p>
            <a:pPr>
              <a:lnSpc>
                <a:spcPct val="100000"/>
              </a:lnSpc>
            </a:pPr>
            <a:r>
              <a:rPr lang="en-US" sz="1800" b="1" dirty="0"/>
              <a:t>Model in which simulator use is embedded: </a:t>
            </a:r>
          </a:p>
          <a:p>
            <a:pPr lvl="1">
              <a:lnSpc>
                <a:spcPct val="100000"/>
              </a:lnSpc>
            </a:pPr>
            <a:r>
              <a:rPr lang="en-US" sz="1700" dirty="0"/>
              <a:t>3 cycles within a methods course</a:t>
            </a:r>
          </a:p>
          <a:p>
            <a:pPr lvl="1">
              <a:lnSpc>
                <a:spcPct val="100000"/>
              </a:lnSpc>
            </a:pPr>
            <a:r>
              <a:rPr lang="en-US" sz="1700" dirty="0"/>
              <a:t>For each cycle, the PST receives video, written feedback, class debrief activity each time. </a:t>
            </a:r>
          </a:p>
          <a:p>
            <a:pPr lvl="1">
              <a:lnSpc>
                <a:spcPct val="100000"/>
              </a:lnSpc>
            </a:pPr>
            <a:r>
              <a:rPr lang="en-US" sz="1700" dirty="0"/>
              <a:t>Teacher Educator has access to all videos, feedback and scores</a:t>
            </a:r>
          </a:p>
          <a:p>
            <a:pPr lvl="1">
              <a:lnSpc>
                <a:spcPct val="100000"/>
              </a:lnSpc>
            </a:pPr>
            <a:r>
              <a:rPr lang="en-US" sz="1700" dirty="0"/>
              <a:t>Also a pre/post measure</a:t>
            </a:r>
          </a:p>
        </p:txBody>
      </p:sp>
      <p:sp>
        <p:nvSpPr>
          <p:cNvPr id="4" name="Slide Number Placeholder 3"/>
          <p:cNvSpPr>
            <a:spLocks noGrp="1"/>
          </p:cNvSpPr>
          <p:nvPr>
            <p:ph type="sldNum" sz="quarter" idx="12"/>
          </p:nvPr>
        </p:nvSpPr>
        <p:spPr/>
        <p:txBody>
          <a:bodyPr/>
          <a:lstStyle/>
          <a:p>
            <a:fld id="{86F4E17D-022A-4250-B098-DA3710EB4E9F}"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83316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6748" y="191597"/>
            <a:ext cx="7886700" cy="848512"/>
          </a:xfrm>
        </p:spPr>
        <p:txBody>
          <a:bodyPr>
            <a:normAutofit/>
          </a:bodyPr>
          <a:lstStyle/>
          <a:p>
            <a:pPr>
              <a:lnSpc>
                <a:spcPct val="100000"/>
              </a:lnSpc>
            </a:pPr>
            <a:r>
              <a:rPr lang="en-US" sz="3600" dirty="0"/>
              <a:t>Elements of Approximation</a:t>
            </a:r>
          </a:p>
        </p:txBody>
      </p:sp>
      <p:sp>
        <p:nvSpPr>
          <p:cNvPr id="3" name="Content Placeholder 2"/>
          <p:cNvSpPr>
            <a:spLocks noGrp="1"/>
          </p:cNvSpPr>
          <p:nvPr>
            <p:ph idx="1"/>
          </p:nvPr>
        </p:nvSpPr>
        <p:spPr>
          <a:xfrm>
            <a:off x="1859902" y="932676"/>
            <a:ext cx="8123464" cy="5225142"/>
          </a:xfrm>
        </p:spPr>
        <p:txBody>
          <a:bodyPr>
            <a:noAutofit/>
          </a:bodyPr>
          <a:lstStyle/>
          <a:p>
            <a:pPr>
              <a:lnSpc>
                <a:spcPct val="100000"/>
              </a:lnSpc>
            </a:pPr>
            <a:r>
              <a:rPr lang="en-US" sz="2400" dirty="0"/>
              <a:t>Higher fidelity:</a:t>
            </a:r>
          </a:p>
          <a:p>
            <a:pPr lvl="1">
              <a:lnSpc>
                <a:spcPct val="100000"/>
              </a:lnSpc>
            </a:pPr>
            <a:r>
              <a:rPr lang="en-US" sz="2000" dirty="0"/>
              <a:t>Time (continuous)</a:t>
            </a:r>
          </a:p>
          <a:p>
            <a:pPr lvl="1">
              <a:lnSpc>
                <a:spcPct val="100000"/>
              </a:lnSpc>
            </a:pPr>
            <a:r>
              <a:rPr lang="en-US" sz="2000" dirty="0"/>
              <a:t>Time (relatively short)</a:t>
            </a:r>
          </a:p>
          <a:p>
            <a:pPr lvl="1">
              <a:lnSpc>
                <a:spcPct val="100000"/>
              </a:lnSpc>
            </a:pPr>
            <a:r>
              <a:rPr lang="en-US" sz="2000" dirty="0"/>
              <a:t>Individual teaching</a:t>
            </a:r>
          </a:p>
          <a:p>
            <a:pPr lvl="1">
              <a:lnSpc>
                <a:spcPct val="100000"/>
              </a:lnSpc>
            </a:pPr>
            <a:r>
              <a:rPr lang="en-US" sz="2000" dirty="0"/>
              <a:t>Authenticity of student work/responses</a:t>
            </a:r>
          </a:p>
          <a:p>
            <a:pPr lvl="1">
              <a:lnSpc>
                <a:spcPct val="100000"/>
              </a:lnSpc>
            </a:pPr>
            <a:r>
              <a:rPr lang="en-US" sz="2000" dirty="0"/>
              <a:t>Students look and sound like avatars of children</a:t>
            </a:r>
          </a:p>
          <a:p>
            <a:pPr>
              <a:lnSpc>
                <a:spcPct val="100000"/>
              </a:lnSpc>
            </a:pPr>
            <a:r>
              <a:rPr lang="en-US" sz="2400" dirty="0"/>
              <a:t>Lower fidelity:</a:t>
            </a:r>
          </a:p>
          <a:p>
            <a:pPr lvl="1">
              <a:lnSpc>
                <a:spcPct val="100000"/>
              </a:lnSpc>
            </a:pPr>
            <a:r>
              <a:rPr lang="en-US" sz="2000" dirty="0"/>
              <a:t>Need to address classroom management</a:t>
            </a:r>
          </a:p>
          <a:p>
            <a:pPr lvl="1">
              <a:lnSpc>
                <a:spcPct val="100000"/>
              </a:lnSpc>
            </a:pPr>
            <a:r>
              <a:rPr lang="en-US" sz="2000" dirty="0"/>
              <a:t>Absence of “launch” </a:t>
            </a:r>
          </a:p>
          <a:p>
            <a:pPr lvl="1">
              <a:lnSpc>
                <a:spcPct val="100000"/>
              </a:lnSpc>
            </a:pPr>
            <a:r>
              <a:rPr lang="en-US" sz="2000" dirty="0"/>
              <a:t>Inability to select the student-level task</a:t>
            </a:r>
          </a:p>
          <a:p>
            <a:pPr lvl="1">
              <a:lnSpc>
                <a:spcPct val="100000"/>
              </a:lnSpc>
            </a:pPr>
            <a:r>
              <a:rPr lang="en-US" sz="2000" dirty="0"/>
              <a:t>Affordance of ample time to prepare</a:t>
            </a:r>
          </a:p>
          <a:p>
            <a:pPr lvl="1">
              <a:lnSpc>
                <a:spcPct val="100000"/>
              </a:lnSpc>
            </a:pPr>
            <a:r>
              <a:rPr lang="en-US" sz="2000" dirty="0"/>
              <a:t>Students look and sound like avatars of children</a:t>
            </a:r>
          </a:p>
          <a:p>
            <a:pPr lvl="1">
              <a:lnSpc>
                <a:spcPct val="100000"/>
              </a:lnSpc>
            </a:pPr>
            <a:r>
              <a:rPr lang="en-US" sz="2000" dirty="0"/>
              <a:t>Other constraints of the digital environment (unable to move, regroup, etc.)</a:t>
            </a:r>
          </a:p>
          <a:p>
            <a:pPr lvl="1">
              <a:lnSpc>
                <a:spcPct val="100000"/>
              </a:lnSpc>
            </a:pPr>
            <a:endParaRPr lang="en-US" sz="1800" dirty="0"/>
          </a:p>
        </p:txBody>
      </p:sp>
      <p:sp>
        <p:nvSpPr>
          <p:cNvPr id="4" name="Slide Number Placeholder 3"/>
          <p:cNvSpPr>
            <a:spLocks noGrp="1"/>
          </p:cNvSpPr>
          <p:nvPr>
            <p:ph type="sldNum" sz="quarter" idx="12"/>
          </p:nvPr>
        </p:nvSpPr>
        <p:spPr/>
        <p:txBody>
          <a:bodyPr/>
          <a:lstStyle/>
          <a:p>
            <a:fld id="{86F4E17D-022A-4250-B098-DA3710EB4E9F}"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47620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itle 1"/>
          <p:cNvSpPr>
            <a:spLocks noGrp="1"/>
          </p:cNvSpPr>
          <p:nvPr>
            <p:ph type="ctrTitle"/>
          </p:nvPr>
        </p:nvSpPr>
        <p:spPr>
          <a:xfrm>
            <a:off x="1524000" y="167643"/>
            <a:ext cx="9144000" cy="686436"/>
          </a:xfrm>
        </p:spPr>
        <p:txBody>
          <a:bodyPr>
            <a:normAutofit/>
          </a:bodyPr>
          <a:lstStyle/>
          <a:p>
            <a:pPr algn="ctr">
              <a:lnSpc>
                <a:spcPct val="100000"/>
              </a:lnSpc>
            </a:pPr>
            <a:r>
              <a:rPr lang="en-US" sz="3600" dirty="0"/>
              <a:t>The Simulation in Context</a:t>
            </a:r>
          </a:p>
        </p:txBody>
      </p:sp>
      <p:sp>
        <p:nvSpPr>
          <p:cNvPr id="2" name="Subtitle 1">
            <a:extLst>
              <a:ext uri="{FF2B5EF4-FFF2-40B4-BE49-F238E27FC236}">
                <a16:creationId xmlns:a16="http://schemas.microsoft.com/office/drawing/2014/main" id="{DC6C54B1-3696-4D05-B5B7-92CB400BA1CD}"/>
              </a:ext>
            </a:extLst>
          </p:cNvPr>
          <p:cNvSpPr>
            <a:spLocks noGrp="1"/>
          </p:cNvSpPr>
          <p:nvPr>
            <p:ph type="subTitle" idx="1"/>
          </p:nvPr>
        </p:nvSpPr>
        <p:spPr>
          <a:xfrm>
            <a:off x="1424975" y="998450"/>
            <a:ext cx="9144000" cy="635613"/>
          </a:xfrm>
        </p:spPr>
        <p:txBody>
          <a:bodyPr/>
          <a:lstStyle/>
          <a:p>
            <a:r>
              <a:rPr lang="en-US" dirty="0"/>
              <a:t>The Formative Cycle</a:t>
            </a:r>
          </a:p>
        </p:txBody>
      </p:sp>
      <p:grpSp>
        <p:nvGrpSpPr>
          <p:cNvPr id="3" name="Group 2" descr="The chart shows the formative cycle of simulation: discussion, feedback and reflection">
            <a:extLst>
              <a:ext uri="{FF2B5EF4-FFF2-40B4-BE49-F238E27FC236}">
                <a16:creationId xmlns:a16="http://schemas.microsoft.com/office/drawing/2014/main" id="{C82180AF-CFA2-4401-80BC-0F2C372CF276}"/>
              </a:ext>
            </a:extLst>
          </p:cNvPr>
          <p:cNvGrpSpPr/>
          <p:nvPr/>
        </p:nvGrpSpPr>
        <p:grpSpPr>
          <a:xfrm>
            <a:off x="1771378" y="-882919"/>
            <a:ext cx="8932564" cy="6441220"/>
            <a:chOff x="1771378" y="-864065"/>
            <a:chExt cx="8932564" cy="6441220"/>
          </a:xfrm>
        </p:grpSpPr>
        <p:sp>
          <p:nvSpPr>
            <p:cNvPr id="21" name="Discussion"/>
            <p:cNvSpPr/>
            <p:nvPr/>
          </p:nvSpPr>
          <p:spPr>
            <a:xfrm>
              <a:off x="4848533" y="1526509"/>
              <a:ext cx="2654710" cy="92914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Discussion</a:t>
              </a:r>
            </a:p>
          </p:txBody>
        </p:sp>
        <p:sp>
          <p:nvSpPr>
            <p:cNvPr id="26" name="Arc 25" descr="Arrow pointing from Discussion to Feedback to illustrate the formative cycle. "/>
            <p:cNvSpPr/>
            <p:nvPr/>
          </p:nvSpPr>
          <p:spPr>
            <a:xfrm>
              <a:off x="5996975" y="2026090"/>
              <a:ext cx="2654710" cy="1947093"/>
            </a:xfrm>
            <a:prstGeom prst="arc">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Feedback"/>
            <p:cNvSpPr/>
            <p:nvPr/>
          </p:nvSpPr>
          <p:spPr>
            <a:xfrm>
              <a:off x="8251417" y="3174823"/>
              <a:ext cx="2452525" cy="92914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Feedback</a:t>
              </a:r>
            </a:p>
          </p:txBody>
        </p:sp>
        <p:sp>
          <p:nvSpPr>
            <p:cNvPr id="29" name="Arc 28" descr="Arrow pointing from Feedback to Reflection as a way to illustrate the formative cycle. "/>
            <p:cNvSpPr/>
            <p:nvPr/>
          </p:nvSpPr>
          <p:spPr>
            <a:xfrm rot="8278450">
              <a:off x="2773914" y="-864065"/>
              <a:ext cx="7047643" cy="6441220"/>
            </a:xfrm>
            <a:prstGeom prst="arc">
              <a:avLst/>
            </a:prstGeom>
            <a:ln w="476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3" name="Reflection"/>
            <p:cNvSpPr/>
            <p:nvPr/>
          </p:nvSpPr>
          <p:spPr>
            <a:xfrm>
              <a:off x="1771378" y="3202039"/>
              <a:ext cx="2412249" cy="92914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Reflection</a:t>
              </a:r>
            </a:p>
          </p:txBody>
        </p:sp>
        <p:sp>
          <p:nvSpPr>
            <p:cNvPr id="25" name="Arc 24" descr="Arrow pointing from Reflection to Discussion as a way to illustrate the formative cycle. "/>
            <p:cNvSpPr/>
            <p:nvPr/>
          </p:nvSpPr>
          <p:spPr>
            <a:xfrm flipH="1">
              <a:off x="3271683" y="1980692"/>
              <a:ext cx="2654710" cy="1947093"/>
            </a:xfrm>
            <a:prstGeom prst="arc">
              <a:avLst/>
            </a:prstGeom>
            <a:ln w="38100">
              <a:solidFill>
                <a:schemeClr val="accent1">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pic>
          <p:nvPicPr>
            <p:cNvPr id="5" name="Picture 4" descr="Example of a formative feedback statement written to address Dimension 2: Facilitating a Coherent and Connected Discussion. "/>
            <p:cNvPicPr>
              <a:picLocks noChangeAspect="1"/>
            </p:cNvPicPr>
            <p:nvPr/>
          </p:nvPicPr>
          <p:blipFill rotWithShape="1">
            <a:blip r:embed="rId4"/>
            <a:srcRect l="19684" t="23968" r="18571" b="21852"/>
            <a:stretch/>
          </p:blipFill>
          <p:spPr>
            <a:xfrm>
              <a:off x="4128662" y="2567491"/>
              <a:ext cx="4052173" cy="2091594"/>
            </a:xfrm>
            <a:prstGeom prst="rect">
              <a:avLst/>
            </a:prstGeom>
          </p:spPr>
        </p:pic>
      </p:grpSp>
      <p:sp>
        <p:nvSpPr>
          <p:cNvPr id="15" name="TextBox 14"/>
          <p:cNvSpPr txBox="1">
            <a:spLocks noChangeArrowheads="1"/>
          </p:cNvSpPr>
          <p:nvPr/>
        </p:nvSpPr>
        <p:spPr bwMode="auto">
          <a:xfrm>
            <a:off x="1424975" y="6573880"/>
            <a:ext cx="101089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7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Copyright © 2018 by Educational Testing Service. All rights reserved. ETS and the ETS logo are registered trademarks of Educational Testing Service (ETS). MEASURING THE POWER OF LEARNING is a trademark of ETS. 30141</a:t>
            </a:r>
          </a:p>
        </p:txBody>
      </p:sp>
    </p:spTree>
    <p:extLst>
      <p:ext uri="{BB962C8B-B14F-4D97-AF65-F5344CB8AC3E}">
        <p14:creationId xmlns:p14="http://schemas.microsoft.com/office/powerpoint/2010/main" val="134283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1225" y="378209"/>
            <a:ext cx="7886700" cy="848512"/>
          </a:xfrm>
        </p:spPr>
        <p:txBody>
          <a:bodyPr>
            <a:normAutofit fontScale="90000"/>
          </a:bodyPr>
          <a:lstStyle/>
          <a:p>
            <a:pPr>
              <a:lnSpc>
                <a:spcPct val="100000"/>
              </a:lnSpc>
            </a:pPr>
            <a:r>
              <a:rPr lang="en-US" sz="3600" dirty="0"/>
              <a:t>Theory of Action for PST Learning through Formative Assessment</a:t>
            </a:r>
          </a:p>
        </p:txBody>
      </p:sp>
      <p:sp>
        <p:nvSpPr>
          <p:cNvPr id="3" name="Content Placeholder 2"/>
          <p:cNvSpPr>
            <a:spLocks noGrp="1"/>
          </p:cNvSpPr>
          <p:nvPr>
            <p:ph idx="1"/>
          </p:nvPr>
        </p:nvSpPr>
        <p:spPr>
          <a:xfrm>
            <a:off x="2152650" y="1420106"/>
            <a:ext cx="7886700" cy="4351338"/>
          </a:xfrm>
        </p:spPr>
        <p:txBody>
          <a:bodyPr>
            <a:normAutofit fontScale="77500" lnSpcReduction="20000"/>
          </a:bodyPr>
          <a:lstStyle/>
          <a:p>
            <a:pPr>
              <a:lnSpc>
                <a:spcPct val="120000"/>
              </a:lnSpc>
            </a:pPr>
            <a:r>
              <a:rPr lang="en-US" dirty="0"/>
              <a:t>Primary learning mechanism for PSTs is through cycles of formative feedback to PST and TE</a:t>
            </a:r>
          </a:p>
          <a:p>
            <a:pPr lvl="1">
              <a:lnSpc>
                <a:spcPct val="120000"/>
              </a:lnSpc>
            </a:pPr>
            <a:r>
              <a:rPr lang="en-US" dirty="0"/>
              <a:t>Written feedback (PST &amp; TE)</a:t>
            </a:r>
          </a:p>
          <a:p>
            <a:pPr lvl="1">
              <a:lnSpc>
                <a:spcPct val="120000"/>
              </a:lnSpc>
            </a:pPr>
            <a:r>
              <a:rPr lang="en-US" dirty="0"/>
              <a:t>Score information and ability to compare (TE)</a:t>
            </a:r>
          </a:p>
          <a:p>
            <a:pPr lvl="1">
              <a:lnSpc>
                <a:spcPct val="120000"/>
              </a:lnSpc>
            </a:pPr>
            <a:r>
              <a:rPr lang="en-US" dirty="0"/>
              <a:t>Reflection (PST &amp; TE)</a:t>
            </a:r>
          </a:p>
          <a:p>
            <a:pPr lvl="1">
              <a:lnSpc>
                <a:spcPct val="120000"/>
              </a:lnSpc>
            </a:pPr>
            <a:r>
              <a:rPr lang="en-US" dirty="0"/>
              <a:t>Next instructional steps in the methods course</a:t>
            </a:r>
          </a:p>
          <a:p>
            <a:pPr>
              <a:lnSpc>
                <a:spcPct val="120000"/>
              </a:lnSpc>
            </a:pPr>
            <a:r>
              <a:rPr lang="en-US" dirty="0"/>
              <a:t>Secondary mechanisms include</a:t>
            </a:r>
          </a:p>
          <a:p>
            <a:pPr lvl="1">
              <a:lnSpc>
                <a:spcPct val="120000"/>
              </a:lnSpc>
            </a:pPr>
            <a:r>
              <a:rPr lang="en-US" dirty="0"/>
              <a:t>Feedback loops within the teaching session (e.g., students engage (or do not) in peer to peer dialogue, students learn or do not learn)</a:t>
            </a:r>
          </a:p>
          <a:p>
            <a:pPr lvl="1">
              <a:lnSpc>
                <a:spcPct val="120000"/>
              </a:lnSpc>
            </a:pPr>
            <a:r>
              <a:rPr lang="en-US" dirty="0"/>
              <a:t>Comparability of teaching performances </a:t>
            </a:r>
          </a:p>
          <a:p>
            <a:pPr lvl="1">
              <a:lnSpc>
                <a:spcPct val="120000"/>
              </a:lnSpc>
            </a:pPr>
            <a:r>
              <a:rPr lang="en-US" dirty="0"/>
              <a:t>Tasks as representations of practice</a:t>
            </a:r>
          </a:p>
          <a:p>
            <a:pPr lvl="1">
              <a:lnSpc>
                <a:spcPct val="120000"/>
              </a:lnSpc>
            </a:pPr>
            <a:endParaRPr lang="en-US" dirty="0"/>
          </a:p>
        </p:txBody>
      </p:sp>
      <p:sp>
        <p:nvSpPr>
          <p:cNvPr id="4" name="Slide Number Placeholder 3"/>
          <p:cNvSpPr>
            <a:spLocks noGrp="1"/>
          </p:cNvSpPr>
          <p:nvPr>
            <p:ph type="sldNum" sz="quarter" idx="12"/>
          </p:nvPr>
        </p:nvSpPr>
        <p:spPr/>
        <p:txBody>
          <a:bodyPr/>
          <a:lstStyle/>
          <a:p>
            <a:fld id="{86F4E17D-022A-4250-B098-DA3710EB4E9F}"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86477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1225" y="378209"/>
            <a:ext cx="7886700" cy="848512"/>
          </a:xfrm>
        </p:spPr>
        <p:txBody>
          <a:bodyPr>
            <a:normAutofit fontScale="90000"/>
          </a:bodyPr>
          <a:lstStyle/>
          <a:p>
            <a:pPr>
              <a:lnSpc>
                <a:spcPct val="100000"/>
              </a:lnSpc>
            </a:pPr>
            <a:r>
              <a:rPr lang="en-US" sz="3600" dirty="0"/>
              <a:t>Implications of Focus on </a:t>
            </a:r>
            <a:r>
              <a:rPr lang="en-US" sz="3600" i="1" dirty="0"/>
              <a:t>Formative Assessment</a:t>
            </a:r>
          </a:p>
        </p:txBody>
      </p:sp>
      <p:sp>
        <p:nvSpPr>
          <p:cNvPr id="3" name="Content Placeholder 2"/>
          <p:cNvSpPr>
            <a:spLocks noGrp="1"/>
          </p:cNvSpPr>
          <p:nvPr>
            <p:ph idx="1"/>
          </p:nvPr>
        </p:nvSpPr>
        <p:spPr>
          <a:xfrm>
            <a:off x="2152650" y="1420106"/>
            <a:ext cx="7886700" cy="4351338"/>
          </a:xfrm>
        </p:spPr>
        <p:txBody>
          <a:bodyPr>
            <a:noAutofit/>
          </a:bodyPr>
          <a:lstStyle/>
          <a:p>
            <a:pPr>
              <a:lnSpc>
                <a:spcPct val="120000"/>
              </a:lnSpc>
            </a:pPr>
            <a:r>
              <a:rPr lang="en-US" sz="2400" b="1" dirty="0"/>
              <a:t>Purposes</a:t>
            </a:r>
            <a:r>
              <a:rPr lang="en-US" sz="2400" dirty="0"/>
              <a:t> are formative</a:t>
            </a:r>
          </a:p>
          <a:p>
            <a:pPr lvl="1">
              <a:lnSpc>
                <a:spcPct val="120000"/>
              </a:lnSpc>
            </a:pPr>
            <a:r>
              <a:rPr lang="en-US" sz="1800" dirty="0"/>
              <a:t>PST Learning is ultimate goal</a:t>
            </a:r>
          </a:p>
          <a:p>
            <a:pPr lvl="1">
              <a:lnSpc>
                <a:spcPct val="120000"/>
              </a:lnSpc>
            </a:pPr>
            <a:r>
              <a:rPr lang="en-US" sz="1800" dirty="0"/>
              <a:t>TE is informed and makes instructional choices</a:t>
            </a:r>
          </a:p>
          <a:p>
            <a:pPr>
              <a:lnSpc>
                <a:spcPct val="120000"/>
              </a:lnSpc>
            </a:pPr>
            <a:r>
              <a:rPr lang="en-US" sz="2400" dirty="0"/>
              <a:t>Activity is a form of </a:t>
            </a:r>
            <a:r>
              <a:rPr lang="en-US" sz="2400" b="1" dirty="0"/>
              <a:t>assessment</a:t>
            </a:r>
            <a:r>
              <a:rPr lang="en-US" sz="2400" dirty="0"/>
              <a:t> because…</a:t>
            </a:r>
          </a:p>
          <a:p>
            <a:pPr lvl="1">
              <a:lnSpc>
                <a:spcPct val="120000"/>
              </a:lnSpc>
            </a:pPr>
            <a:r>
              <a:rPr lang="en-US" sz="2000" dirty="0"/>
              <a:t>Grain size of simulation component</a:t>
            </a:r>
          </a:p>
          <a:p>
            <a:pPr lvl="1">
              <a:lnSpc>
                <a:spcPct val="120000"/>
              </a:lnSpc>
            </a:pPr>
            <a:r>
              <a:rPr lang="en-US" sz="2000" dirty="0"/>
              <a:t>Nature of the information provided to the TE</a:t>
            </a:r>
          </a:p>
          <a:p>
            <a:pPr lvl="1">
              <a:lnSpc>
                <a:spcPct val="120000"/>
              </a:lnSpc>
            </a:pPr>
            <a:r>
              <a:rPr lang="en-US" sz="2000" dirty="0"/>
              <a:t>How the simulation is enacted</a:t>
            </a:r>
          </a:p>
          <a:p>
            <a:pPr lvl="2">
              <a:lnSpc>
                <a:spcPct val="120000"/>
              </a:lnSpc>
            </a:pPr>
            <a:r>
              <a:rPr lang="en-US" sz="1800" dirty="0"/>
              <a:t>Time and individuality are approximated with fidelity</a:t>
            </a:r>
          </a:p>
          <a:p>
            <a:pPr lvl="2">
              <a:lnSpc>
                <a:spcPct val="120000"/>
              </a:lnSpc>
            </a:pPr>
            <a:r>
              <a:rPr lang="en-US" sz="1800" b="1" dirty="0"/>
              <a:t>Standardization of opportunity </a:t>
            </a:r>
            <a:r>
              <a:rPr lang="en-US" sz="1800" dirty="0"/>
              <a:t>is a key focus of task development </a:t>
            </a:r>
          </a:p>
        </p:txBody>
      </p:sp>
      <p:sp>
        <p:nvSpPr>
          <p:cNvPr id="4" name="Slide Number Placeholder 3"/>
          <p:cNvSpPr>
            <a:spLocks noGrp="1"/>
          </p:cNvSpPr>
          <p:nvPr>
            <p:ph type="sldNum" sz="quarter" idx="12"/>
          </p:nvPr>
        </p:nvSpPr>
        <p:spPr/>
        <p:txBody>
          <a:bodyPr/>
          <a:lstStyle/>
          <a:p>
            <a:fld id="{86F4E17D-022A-4250-B098-DA3710EB4E9F}"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4282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1225" y="378209"/>
            <a:ext cx="7886700" cy="848512"/>
          </a:xfrm>
        </p:spPr>
        <p:txBody>
          <a:bodyPr>
            <a:normAutofit/>
          </a:bodyPr>
          <a:lstStyle/>
          <a:p>
            <a:pPr>
              <a:lnSpc>
                <a:spcPct val="100000"/>
              </a:lnSpc>
            </a:pPr>
            <a:r>
              <a:rPr lang="en-US" sz="3600" dirty="0"/>
              <a:t>Closing Questions</a:t>
            </a:r>
            <a:endParaRPr lang="en-US" sz="3600" i="1" dirty="0"/>
          </a:p>
        </p:txBody>
      </p:sp>
      <p:sp>
        <p:nvSpPr>
          <p:cNvPr id="3" name="Content Placeholder 2"/>
          <p:cNvSpPr>
            <a:spLocks noGrp="1"/>
          </p:cNvSpPr>
          <p:nvPr>
            <p:ph idx="1"/>
          </p:nvPr>
        </p:nvSpPr>
        <p:spPr>
          <a:xfrm>
            <a:off x="2152650" y="1420106"/>
            <a:ext cx="7886700" cy="4351338"/>
          </a:xfrm>
        </p:spPr>
        <p:txBody>
          <a:bodyPr>
            <a:noAutofit/>
          </a:bodyPr>
          <a:lstStyle/>
          <a:p>
            <a:pPr>
              <a:lnSpc>
                <a:spcPct val="120000"/>
              </a:lnSpc>
            </a:pPr>
            <a:r>
              <a:rPr lang="en-US" sz="2000" dirty="0"/>
              <a:t>(How) does grain size matter in hypothesized learning trajectories?</a:t>
            </a:r>
          </a:p>
          <a:p>
            <a:pPr lvl="1">
              <a:lnSpc>
                <a:spcPct val="120000"/>
              </a:lnSpc>
            </a:pPr>
            <a:r>
              <a:rPr lang="en-US" sz="1800" dirty="0"/>
              <a:t>How can we talk in productive ways across cycles of enactment or theories of action that look similar and may be quite different?</a:t>
            </a:r>
          </a:p>
          <a:p>
            <a:pPr>
              <a:lnSpc>
                <a:spcPct val="120000"/>
              </a:lnSpc>
            </a:pPr>
            <a:r>
              <a:rPr lang="en-US" sz="2000" dirty="0"/>
              <a:t>(How) does standardization of opportunity matter?</a:t>
            </a:r>
          </a:p>
          <a:p>
            <a:pPr lvl="1">
              <a:lnSpc>
                <a:spcPct val="120000"/>
              </a:lnSpc>
            </a:pPr>
            <a:r>
              <a:rPr lang="en-US" sz="1800" dirty="0"/>
              <a:t>For which use cases is comparability of information useful? </a:t>
            </a:r>
          </a:p>
          <a:p>
            <a:pPr lvl="1">
              <a:lnSpc>
                <a:spcPct val="120000"/>
              </a:lnSpc>
            </a:pPr>
            <a:r>
              <a:rPr lang="en-US" sz="1800" dirty="0"/>
              <a:t>How standardized is standardized enough for which purposes and how do we achieve it and provide evidence that we are doing so? </a:t>
            </a:r>
          </a:p>
          <a:p>
            <a:pPr lvl="1">
              <a:lnSpc>
                <a:spcPct val="120000"/>
              </a:lnSpc>
            </a:pPr>
            <a:r>
              <a:rPr lang="en-US" sz="1800" dirty="0"/>
              <a:t>Where might standardization of opportunity be a hindrance?</a:t>
            </a:r>
          </a:p>
          <a:p>
            <a:pPr>
              <a:lnSpc>
                <a:spcPct val="120000"/>
              </a:lnSpc>
            </a:pPr>
            <a:r>
              <a:rPr lang="en-US" sz="2000" dirty="0"/>
              <a:t>(How) are these considerations content-specific?</a:t>
            </a:r>
          </a:p>
        </p:txBody>
      </p:sp>
      <p:sp>
        <p:nvSpPr>
          <p:cNvPr id="4" name="Slide Number Placeholder 3"/>
          <p:cNvSpPr>
            <a:spLocks noGrp="1"/>
          </p:cNvSpPr>
          <p:nvPr>
            <p:ph type="sldNum" sz="quarter" idx="12"/>
          </p:nvPr>
        </p:nvSpPr>
        <p:spPr/>
        <p:txBody>
          <a:bodyPr/>
          <a:lstStyle/>
          <a:p>
            <a:fld id="{86F4E17D-022A-4250-B098-DA3710EB4E9F}"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60467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7AAE-49F3-4882-B6DF-C2E798D70749}"/>
              </a:ext>
            </a:extLst>
          </p:cNvPr>
          <p:cNvSpPr>
            <a:spLocks noGrp="1"/>
          </p:cNvSpPr>
          <p:nvPr>
            <p:ph type="title"/>
          </p:nvPr>
        </p:nvSpPr>
        <p:spPr>
          <a:xfrm>
            <a:off x="2071914" y="2766218"/>
            <a:ext cx="8048171" cy="1325563"/>
          </a:xfrm>
        </p:spPr>
        <p:txBody>
          <a:bodyPr>
            <a:noAutofit/>
          </a:bodyPr>
          <a:lstStyle/>
          <a:p>
            <a:pPr algn="ctr"/>
            <a:r>
              <a:rPr lang="en-US" sz="2000" dirty="0">
                <a:ln w="0"/>
                <a:solidFill>
                  <a:schemeClr val="accent5">
                    <a:lumMod val="75000"/>
                  </a:schemeClr>
                </a:solidFill>
              </a:rPr>
              <a:t>This study was supported by a grant from the National Science Foundation (Award No. 1621344). The opinions expressed herein are those of the authors and not the funding agency. </a:t>
            </a:r>
            <a:br>
              <a:rPr lang="en-US" sz="2000" dirty="0">
                <a:ln w="0"/>
                <a:solidFill>
                  <a:schemeClr val="accent5">
                    <a:lumMod val="75000"/>
                  </a:schemeClr>
                </a:solidFill>
              </a:rPr>
            </a:br>
            <a:endParaRPr lang="en-US" sz="20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86F4E17D-022A-4250-B098-DA3710EB4E9F}"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849703795"/>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0F3F864CB1D641A990C621FA982FA7" ma:contentTypeVersion="13" ma:contentTypeDescription="Create a new document." ma:contentTypeScope="" ma:versionID="0312627c524afd31ad00b7899cbb0935">
  <xsd:schema xmlns:xsd="http://www.w3.org/2001/XMLSchema" xmlns:xs="http://www.w3.org/2001/XMLSchema" xmlns:p="http://schemas.microsoft.com/office/2006/metadata/properties" xmlns:ns3="2f094943-5993-40d9-8aa9-c237da1e8a96" xmlns:ns4="847eddda-9a86-439b-adf2-47a8b3fa6208" targetNamespace="http://schemas.microsoft.com/office/2006/metadata/properties" ma:root="true" ma:fieldsID="d2055e771a8736b3c7bf43afd372f669" ns3:_="" ns4:_="">
    <xsd:import namespace="2f094943-5993-40d9-8aa9-c237da1e8a96"/>
    <xsd:import namespace="847eddda-9a86-439b-adf2-47a8b3fa620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94943-5993-40d9-8aa9-c237da1e8a9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7eddda-9a86-439b-adf2-47a8b3fa620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6094A8-52B7-4467-98D7-7D853E59EBFA}">
  <ds:schemaRefs>
    <ds:schemaRef ds:uri="http://schemas.microsoft.com/sharepoint/v3/contenttype/forms"/>
  </ds:schemaRefs>
</ds:datastoreItem>
</file>

<file path=customXml/itemProps2.xml><?xml version="1.0" encoding="utf-8"?>
<ds:datastoreItem xmlns:ds="http://schemas.openxmlformats.org/officeDocument/2006/customXml" ds:itemID="{A7DB8B87-53F6-4544-B4A0-01163E633165}">
  <ds:schemaRefs>
    <ds:schemaRef ds:uri="http://purl.org/dc/dcmitype/"/>
    <ds:schemaRef ds:uri="http://schemas.microsoft.com/office/infopath/2007/PartnerControls"/>
    <ds:schemaRef ds:uri="847eddda-9a86-439b-adf2-47a8b3fa6208"/>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2f094943-5993-40d9-8aa9-c237da1e8a96"/>
    <ds:schemaRef ds:uri="http://www.w3.org/XML/1998/namespace"/>
    <ds:schemaRef ds:uri="http://purl.org/dc/terms/"/>
  </ds:schemaRefs>
</ds:datastoreItem>
</file>

<file path=customXml/itemProps3.xml><?xml version="1.0" encoding="utf-8"?>
<ds:datastoreItem xmlns:ds="http://schemas.openxmlformats.org/officeDocument/2006/customXml" ds:itemID="{EDB7CA14-2674-4040-8E9C-46636DA7E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94943-5993-40d9-8aa9-c237da1e8a96"/>
    <ds:schemaRef ds:uri="847eddda-9a86-439b-adf2-47a8b3fa6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324</TotalTime>
  <Words>627</Words>
  <Application>Microsoft Office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Verdana</vt:lpstr>
      <vt:lpstr>3_Office Theme</vt:lpstr>
      <vt:lpstr>4_Office Theme</vt:lpstr>
      <vt:lpstr>Developing Elementary Teachers’ Ability to Facilitate Discussions in Science and Mathematics Via Simulated Classroom Environment (Go Discuss)</vt:lpstr>
      <vt:lpstr>Overview of the Project</vt:lpstr>
      <vt:lpstr>Situating the work</vt:lpstr>
      <vt:lpstr>Elements of Approximation</vt:lpstr>
      <vt:lpstr>The Simulation in Context</vt:lpstr>
      <vt:lpstr>Theory of Action for PST Learning through Formative Assessment</vt:lpstr>
      <vt:lpstr>Implications of Focus on Formative Assessment</vt:lpstr>
      <vt:lpstr>Closing Questions</vt:lpstr>
      <vt:lpstr>This study was supported by a grant from the National Science Foundation (Award No. 1621344). The opinions expressed herein are those of the authors and not the funding agency.  </vt:lpstr>
    </vt:vector>
  </TitlesOfParts>
  <Company>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Elementary Teachers’ Ability to Facilitate Discussions in Science and Mathematics Via Simulated Classroom Environment</dc:title>
  <dc:creator>Scarcella, Deanna M</dc:creator>
  <cp:lastModifiedBy>Mikeska, Jamie N</cp:lastModifiedBy>
  <cp:revision>40</cp:revision>
  <dcterms:created xsi:type="dcterms:W3CDTF">2019-02-12T18:51:02Z</dcterms:created>
  <dcterms:modified xsi:type="dcterms:W3CDTF">2020-01-02T20:23:30Z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0x0101004D0F3F864CB1D641A990C621FA982FA7</vt:lpwstr>
  </property>
</Properties>
</file>